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3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AAD5B-4A46-4FB7-AAAD-ACDC4027DB98}" type="datetimeFigureOut">
              <a:rPr lang="pl-PL" smtClean="0"/>
              <a:pPr/>
              <a:t>2015-03-07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EEB0-6A35-482D-BD6A-5A83C64D5E6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AAD5B-4A46-4FB7-AAAD-ACDC4027DB98}" type="datetimeFigureOut">
              <a:rPr lang="pl-PL" smtClean="0"/>
              <a:pPr/>
              <a:t>2015-03-07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EEB0-6A35-482D-BD6A-5A83C64D5E6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AAD5B-4A46-4FB7-AAAD-ACDC4027DB98}" type="datetimeFigureOut">
              <a:rPr lang="pl-PL" smtClean="0"/>
              <a:pPr/>
              <a:t>2015-03-07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EEB0-6A35-482D-BD6A-5A83C64D5E6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AAD5B-4A46-4FB7-AAAD-ACDC4027DB98}" type="datetimeFigureOut">
              <a:rPr lang="pl-PL" smtClean="0"/>
              <a:pPr/>
              <a:t>2015-03-07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EEB0-6A35-482D-BD6A-5A83C64D5E6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AAD5B-4A46-4FB7-AAAD-ACDC4027DB98}" type="datetimeFigureOut">
              <a:rPr lang="pl-PL" smtClean="0"/>
              <a:pPr/>
              <a:t>2015-03-07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EEB0-6A35-482D-BD6A-5A83C64D5E6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AAD5B-4A46-4FB7-AAAD-ACDC4027DB98}" type="datetimeFigureOut">
              <a:rPr lang="pl-PL" smtClean="0"/>
              <a:pPr/>
              <a:t>2015-03-07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EEB0-6A35-482D-BD6A-5A83C64D5E6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AAD5B-4A46-4FB7-AAAD-ACDC4027DB98}" type="datetimeFigureOut">
              <a:rPr lang="pl-PL" smtClean="0"/>
              <a:pPr/>
              <a:t>2015-03-07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EEB0-6A35-482D-BD6A-5A83C64D5E6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AAD5B-4A46-4FB7-AAAD-ACDC4027DB98}" type="datetimeFigureOut">
              <a:rPr lang="pl-PL" smtClean="0"/>
              <a:pPr/>
              <a:t>2015-03-07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EEB0-6A35-482D-BD6A-5A83C64D5E6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AAD5B-4A46-4FB7-AAAD-ACDC4027DB98}" type="datetimeFigureOut">
              <a:rPr lang="pl-PL" smtClean="0"/>
              <a:pPr/>
              <a:t>2015-03-07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EEB0-6A35-482D-BD6A-5A83C64D5E6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AAD5B-4A46-4FB7-AAAD-ACDC4027DB98}" type="datetimeFigureOut">
              <a:rPr lang="pl-PL" smtClean="0"/>
              <a:pPr/>
              <a:t>2015-03-07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EEB0-6A35-482D-BD6A-5A83C64D5E6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AAD5B-4A46-4FB7-AAAD-ACDC4027DB98}" type="datetimeFigureOut">
              <a:rPr lang="pl-PL" smtClean="0"/>
              <a:pPr/>
              <a:t>2015-03-07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6EEB0-6A35-482D-BD6A-5A83C64D5E6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AAD5B-4A46-4FB7-AAAD-ACDC4027DB98}" type="datetimeFigureOut">
              <a:rPr lang="pl-PL" smtClean="0"/>
              <a:pPr/>
              <a:t>2015-03-07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6EEB0-6A35-482D-BD6A-5A83C64D5E6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2736303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pl-PL" dirty="0" smtClean="0">
                <a:solidFill>
                  <a:srgbClr val="FFC000"/>
                </a:solidFill>
              </a:rPr>
              <a:t>Klasa  językowa „poliglotek”</a:t>
            </a:r>
            <a:br>
              <a:rPr lang="pl-PL" dirty="0" smtClean="0">
                <a:solidFill>
                  <a:srgbClr val="FFC000"/>
                </a:solidFill>
              </a:rPr>
            </a:br>
            <a:r>
              <a:rPr lang="pl-PL" dirty="0" smtClean="0">
                <a:solidFill>
                  <a:srgbClr val="FFC000"/>
                </a:solidFill>
              </a:rPr>
              <a:t>pod patronatem PPWSZ                              w Nowym Targu </a:t>
            </a:r>
            <a:endParaRPr lang="pl-PL" dirty="0">
              <a:solidFill>
                <a:srgbClr val="FFC00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 smtClean="0">
              <a:solidFill>
                <a:schemeClr val="tx1"/>
              </a:solidFill>
            </a:endParaRPr>
          </a:p>
          <a:p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/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propozycja</a:t>
            </a:r>
            <a:endParaRPr lang="pl-PL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pl-PL" dirty="0" smtClean="0"/>
              <a:t>OGÓLNE ZAŁOŻENIA: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l-PL" dirty="0" smtClean="0"/>
              <a:t>Klasa max 25 osobowa;</a:t>
            </a:r>
          </a:p>
          <a:p>
            <a:pPr algn="just"/>
            <a:r>
              <a:rPr lang="pl-PL" b="1" dirty="0" smtClean="0"/>
              <a:t>Do klasy kwalifikowani są uczniowie na podstawie sprawdzianu z języka angielskiego po szkole podstawowej z największą ilością punktów;</a:t>
            </a:r>
            <a:endParaRPr lang="pl-PL" dirty="0" smtClean="0"/>
          </a:p>
          <a:p>
            <a:pPr algn="just"/>
            <a:r>
              <a:rPr lang="pl-PL" dirty="0" smtClean="0"/>
              <a:t>Klasa z jednym językiem wiodącym </a:t>
            </a:r>
            <a:r>
              <a:rPr lang="pl-PL" b="1" dirty="0" smtClean="0"/>
              <a:t>– język angielski </a:t>
            </a:r>
            <a:r>
              <a:rPr lang="pl-PL" dirty="0" smtClean="0"/>
              <a:t>i dwoma dodatkowymi ( j. niemiecki i j. francuski )</a:t>
            </a:r>
          </a:p>
          <a:p>
            <a:pPr algn="just"/>
            <a:r>
              <a:rPr lang="pl-PL" dirty="0" smtClean="0"/>
              <a:t>Klasa w której język uczony jest z podziałem na grupy, chyba że będzie mniej niż 20 uczniów w klasie;</a:t>
            </a:r>
          </a:p>
          <a:p>
            <a:pPr algn="just"/>
            <a:r>
              <a:rPr lang="pl-PL" dirty="0" smtClean="0"/>
              <a:t>Do podstawowej liczby godzin języka angielskiego, dodana jest w każdej klasie </a:t>
            </a:r>
            <a:r>
              <a:rPr lang="pl-PL" b="1" dirty="0" smtClean="0"/>
              <a:t>1 godzina/tydzień z </a:t>
            </a:r>
            <a:r>
              <a:rPr lang="pl-PL" b="1" dirty="0" err="1" smtClean="0"/>
              <a:t>native</a:t>
            </a:r>
            <a:r>
              <a:rPr lang="pl-PL" b="1" dirty="0" smtClean="0"/>
              <a:t> speakerem lub możliwa kumulacja -</a:t>
            </a:r>
            <a:r>
              <a:rPr lang="pl-PL" b="1" smtClean="0"/>
              <a:t>2 godzin, </a:t>
            </a:r>
            <a:r>
              <a:rPr lang="pl-PL" b="1" dirty="0" smtClean="0"/>
              <a:t>4 godzin raz w miesiącu;</a:t>
            </a:r>
          </a:p>
          <a:p>
            <a:pPr algn="just"/>
            <a:r>
              <a:rPr lang="pl-PL" dirty="0" smtClean="0"/>
              <a:t>Dodatkowo w klasie 3 gimnazjum z godzin </a:t>
            </a:r>
            <a:r>
              <a:rPr lang="pl-PL" dirty="0" err="1" smtClean="0"/>
              <a:t>kartowych</a:t>
            </a:r>
            <a:r>
              <a:rPr lang="pl-PL" dirty="0" smtClean="0"/>
              <a:t> realizowana </a:t>
            </a:r>
            <a:r>
              <a:rPr lang="pl-PL" b="1" dirty="0" smtClean="0"/>
              <a:t>jest dodatkowa godzina przygotowująca do egzaminu gimnazjalnego na poziomie rozszerzonym;</a:t>
            </a:r>
            <a:endParaRPr lang="pl-PL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pl-PL" dirty="0" smtClean="0"/>
              <a:t>OGÓLNE ZAŁOŻENIA – c.d.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92500"/>
          </a:bodyPr>
          <a:lstStyle/>
          <a:p>
            <a:r>
              <a:rPr lang="pl-PL" dirty="0" smtClean="0"/>
              <a:t>W klasie 2 w czerwcu propozycja obozu językowego, ewentualnie wyjazd do jakiegoś kraju anglojęzycznego- w miarę możliwości finansowych rodziców;</a:t>
            </a:r>
            <a:endParaRPr lang="pl-PL" b="1" dirty="0" smtClean="0"/>
          </a:p>
          <a:p>
            <a:r>
              <a:rPr lang="pl-PL" dirty="0" smtClean="0"/>
              <a:t> Patronat wyższej uczelni PPWSZ skutkuje wyjazdami uczniów na organizowane przez instytut filologii angielskiej warsztaty lub wykłady;</a:t>
            </a:r>
          </a:p>
          <a:p>
            <a:r>
              <a:rPr lang="pl-PL" b="1" dirty="0" smtClean="0"/>
              <a:t> Wpisowe 100 zł na rok – wpisowe przeznaczane jest na opłacenie wyjazdów uczniów na </a:t>
            </a:r>
            <a:r>
              <a:rPr lang="pl-PL" b="1" dirty="0" smtClean="0"/>
              <a:t>uczelnie</a:t>
            </a:r>
          </a:p>
          <a:p>
            <a:pPr>
              <a:buNone/>
            </a:pPr>
            <a:r>
              <a:rPr lang="pl-PL" b="1" dirty="0" smtClean="0"/>
              <a:t>    2x w ciągu roku szkolnego;</a:t>
            </a:r>
            <a:endParaRPr lang="pl-PL" b="1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pl-PL" dirty="0" smtClean="0"/>
              <a:t>OGÓLNE ZAŁOŻENIA – c.d.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r>
              <a:rPr lang="pl-PL" dirty="0" smtClean="0"/>
              <a:t>Uczniowie  klasy drugiej obowiązkowo realizują projekt edukacyjny w języku angielskim, </a:t>
            </a:r>
            <a:r>
              <a:rPr lang="pl-PL" smtClean="0"/>
              <a:t>ale niekoniecznie </a:t>
            </a:r>
            <a:r>
              <a:rPr lang="pl-PL" dirty="0" smtClean="0"/>
              <a:t>z języka może być z geografii, historii </a:t>
            </a:r>
            <a:r>
              <a:rPr lang="pl-PL" smtClean="0"/>
              <a:t>itp.;</a:t>
            </a:r>
            <a:endParaRPr lang="pl-PL" dirty="0" smtClean="0"/>
          </a:p>
          <a:p>
            <a:r>
              <a:rPr lang="pl-PL" dirty="0" smtClean="0"/>
              <a:t>Uczniowie klasy pierwszej – realizują                              w miesiącu czerwcu dzień krajów obcojęzycznych w ramach którego prezentują kulturę danego kraju ( piosenka, krótkie przedstawienie, kuchnia, wiersz itp.);</a:t>
            </a:r>
            <a:endParaRPr lang="pl-PL" b="1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pl-PL" dirty="0" smtClean="0"/>
              <a:t>Opcjonalnie 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Możliwość utworzenia klasy </a:t>
            </a:r>
            <a:r>
              <a:rPr lang="pl-PL" b="1" dirty="0" smtClean="0"/>
              <a:t>językowo – </a:t>
            </a:r>
            <a:r>
              <a:rPr lang="pl-PL" b="1" dirty="0" smtClean="0"/>
              <a:t>humanistycznej- </a:t>
            </a:r>
            <a:r>
              <a:rPr lang="pl-PL" dirty="0" smtClean="0"/>
              <a:t>w </a:t>
            </a:r>
            <a:r>
              <a:rPr lang="pl-PL" dirty="0" smtClean="0"/>
              <a:t>klasie 26 – 28 </a:t>
            </a:r>
            <a:r>
              <a:rPr lang="pl-PL" dirty="0" smtClean="0"/>
              <a:t>osób: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      </a:t>
            </a:r>
            <a:r>
              <a:rPr lang="pl-PL" dirty="0" smtClean="0"/>
              <a:t>G</a:t>
            </a:r>
            <a:r>
              <a:rPr lang="pl-PL" dirty="0" smtClean="0"/>
              <a:t>rupa językowa </a:t>
            </a:r>
            <a:r>
              <a:rPr lang="pl-PL" dirty="0" smtClean="0"/>
              <a:t>opis jak </a:t>
            </a:r>
            <a:r>
              <a:rPr lang="pl-PL" dirty="0" smtClean="0"/>
              <a:t>wyżej;</a:t>
            </a:r>
            <a:endParaRPr lang="pl-PL" dirty="0" smtClean="0"/>
          </a:p>
          <a:p>
            <a:r>
              <a:rPr lang="pl-PL" dirty="0" smtClean="0"/>
              <a:t> Grupa humanistyczna – dodatkowo po 1 godzinie języka polskiego lub historii w każdej klasie, </a:t>
            </a:r>
          </a:p>
          <a:p>
            <a:r>
              <a:rPr lang="pl-PL" dirty="0" smtClean="0"/>
              <a:t> w ramach współpracy z Radio Kraków wyjazdy raz do roku na warsztaty dziennikarskie do siedziby radia;</a:t>
            </a:r>
          </a:p>
          <a:p>
            <a:r>
              <a:rPr lang="pl-PL" dirty="0" smtClean="0"/>
              <a:t>W klasie trzeciej w ramach </a:t>
            </a:r>
            <a:r>
              <a:rPr lang="pl-PL" dirty="0" smtClean="0"/>
              <a:t>godzin tzw</a:t>
            </a:r>
            <a:r>
              <a:rPr lang="pl-PL" dirty="0" smtClean="0"/>
              <a:t>.</a:t>
            </a:r>
            <a:r>
              <a:rPr lang="pl-PL" dirty="0" smtClean="0"/>
              <a:t> </a:t>
            </a:r>
            <a:r>
              <a:rPr lang="pl-PL" dirty="0" err="1" smtClean="0"/>
              <a:t>kartowych</a:t>
            </a:r>
            <a:r>
              <a:rPr lang="pl-PL" dirty="0" smtClean="0"/>
              <a:t> dodatkowa godzina przygotowująca do egzaminu gimnazjalnego z języka polskiego;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pl-PL" dirty="0" smtClean="0"/>
              <a:t>Opcjonalnie – c.d.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Uczniowie grupy humanistycznej w klasie drugiej w czerwcu wyjeżdżają na wycieczkę objazdową po Polsce;</a:t>
            </a:r>
          </a:p>
          <a:p>
            <a:r>
              <a:rPr lang="pl-PL" dirty="0" smtClean="0"/>
              <a:t>W klasie trzeciej – w miesiącu listopadzie         w związku z Dniem Odzyskania Niepodległości realizują dzień Polskości w ramach, którego prezentują dawną kulturę i obyczaje polskie – forma dowolna.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TERMINARZ  REKRUTACJI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Początek rekrutacji - </a:t>
            </a:r>
            <a:r>
              <a:rPr lang="pl-PL" b="1" dirty="0" smtClean="0"/>
              <a:t>23 marzec 2015 rok,</a:t>
            </a:r>
          </a:p>
          <a:p>
            <a:r>
              <a:rPr lang="pl-PL" dirty="0" smtClean="0"/>
              <a:t>Zakończenie składania dokumentów –                      </a:t>
            </a:r>
            <a:r>
              <a:rPr lang="pl-PL" b="1" dirty="0" smtClean="0"/>
              <a:t>19 czerwca 2015 roku,</a:t>
            </a:r>
          </a:p>
          <a:p>
            <a:r>
              <a:rPr lang="pl-PL" b="1" dirty="0" smtClean="0"/>
              <a:t>6 lipca 2015 roku godzina 12.00 </a:t>
            </a:r>
            <a:r>
              <a:rPr lang="pl-PL" dirty="0" smtClean="0"/>
              <a:t>ogłoszenie list kandydatów przyjętych do gimnazjum,</a:t>
            </a:r>
          </a:p>
          <a:p>
            <a:r>
              <a:rPr lang="pl-PL" b="1" dirty="0" smtClean="0"/>
              <a:t>6 lipca 2015 roku godzina 16.00 </a:t>
            </a:r>
            <a:r>
              <a:rPr lang="pl-PL" dirty="0" smtClean="0"/>
              <a:t>spotkanie                 w szkole z uczniami przyjętymi do szkoły i ich rodzicami.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INFORMACJA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Rada Rodziców wraz z dyrekcją podjęła decyzję o wprowadzeniu miesięcznego stypendium dla najzdolniejszego ucznia                    w szkole w kwocie 100 zł miesięcznie wypłacanego przez 10 miesięcy w roku.                         ( dokładne kryteria zostaną opracowane we wrześniu).            </a:t>
            </a:r>
          </a:p>
          <a:p>
            <a:pPr>
              <a:buNone/>
            </a:pPr>
            <a:r>
              <a:rPr lang="pl-PL" dirty="0" smtClean="0"/>
              <a:t> Ma to być dodatkowa motywacja do nauki, ale także zachęta do osiągania sukcesów                          w konkursach i olimpiadach przedmiotowych.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6264696"/>
          </a:xfrm>
          <a:solidFill>
            <a:srgbClr val="00B050"/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pl-PL" dirty="0" smtClean="0">
                <a:solidFill>
                  <a:srgbClr val="FFC000"/>
                </a:solidFill>
              </a:rPr>
              <a:t>DZIĘKUJĘ ZA UWAGĘ !</a:t>
            </a:r>
            <a:endParaRPr lang="pl-PL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484</Words>
  <Application>Microsoft Office PowerPoint</Application>
  <PresentationFormat>Pokaz na ekranie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</vt:lpstr>
      <vt:lpstr>Klasa  językowa „poliglotek” pod patronatem PPWSZ                              w Nowym Targu </vt:lpstr>
      <vt:lpstr>OGÓLNE ZAŁOŻENIA:</vt:lpstr>
      <vt:lpstr>OGÓLNE ZAŁOŻENIA – c.d.</vt:lpstr>
      <vt:lpstr>OGÓLNE ZAŁOŻENIA – c.d.</vt:lpstr>
      <vt:lpstr>Opcjonalnie :</vt:lpstr>
      <vt:lpstr>Opcjonalnie – c.d.</vt:lpstr>
      <vt:lpstr>TERMINARZ  REKRUTACJI</vt:lpstr>
      <vt:lpstr>INFORMACJA</vt:lpstr>
      <vt:lpstr>DZIĘKUJĘ ZA UWAGĘ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Klasa  językowa poliglotek</dc:title>
  <dc:creator>Jarek</dc:creator>
  <cp:lastModifiedBy>Jarek</cp:lastModifiedBy>
  <cp:revision>22</cp:revision>
  <dcterms:created xsi:type="dcterms:W3CDTF">2014-11-30T16:43:14Z</dcterms:created>
  <dcterms:modified xsi:type="dcterms:W3CDTF">2015-03-07T14:01:40Z</dcterms:modified>
</cp:coreProperties>
</file>